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027" autoAdjust="0"/>
    <p:restoredTop sz="94660"/>
  </p:normalViewPr>
  <p:slideViewPr>
    <p:cSldViewPr snapToGrid="0">
      <p:cViewPr>
        <p:scale>
          <a:sx n="73" d="100"/>
          <a:sy n="73" d="100"/>
        </p:scale>
        <p:origin x="-629" y="-4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5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9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50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2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3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7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9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6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9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1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90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AA4B882-EA38-40DA-9FCC-382A71D165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007891EC-4501-44ED-A8C8-B11B6DB767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A12F49D-C12E-4CDB-8614-996DA7E5D1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49"/>
            <a:ext cx="10058400" cy="3663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Den Země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xmlns="" id="{FE824405-721E-4D96-8BF7-FA196888D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158916"/>
            <a:ext cx="10058400" cy="11958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s-CZ" sz="4000" b="1" dirty="0">
                <a:solidFill>
                  <a:srgbClr val="92D050"/>
                </a:solidFill>
              </a:rPr>
              <a:t>22.dubna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34E5597F-CE67-4085-9548-E6A8036DA3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8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0AB6E427-3F73-4C06-A5D5-AE52C3883B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8C9BDAA-0390-4B39-9B5C-BC95E5120D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2E3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Nadpis 3">
            <a:extLst>
              <a:ext uri="{FF2B5EF4-FFF2-40B4-BE49-F238E27FC236}">
                <a16:creationId xmlns:a16="http://schemas.microsoft.com/office/drawing/2014/main" xmlns="" id="{5C3AC97A-FDC5-422B-968B-5D570618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Naše</a:t>
            </a:r>
            <a:r>
              <a:rPr lang="en-US" sz="4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cs-CZ" sz="4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Z</a:t>
            </a:r>
            <a:r>
              <a:rPr lang="en-US" sz="4000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emě</a:t>
            </a:r>
            <a:endParaRPr lang="en-US" sz="4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E04A321A-A039-4720-87B4-66A4210E0D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ástupný obsah 4">
            <a:extLst>
              <a:ext uri="{FF2B5EF4-FFF2-40B4-BE49-F238E27FC236}">
                <a16:creationId xmlns:a16="http://schemas.microsoft.com/office/drawing/2014/main" xmlns="" id="{6A48FB01-CA32-4995-A3AD-1392A21C3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752" y="2799654"/>
            <a:ext cx="3005462" cy="3189665"/>
          </a:xfrm>
        </p:spPr>
        <p:txBody>
          <a:bodyPr vert="horz" lIns="0" tIns="45720" rIns="0" bIns="45720" rtlCol="0">
            <a:noAutofit/>
          </a:bodyPr>
          <a:lstStyle/>
          <a:p>
            <a:pPr>
              <a:lnSpc>
                <a:spcPct val="90000"/>
              </a:lnSpc>
              <a:buFont typeface="Calibri" panose="020F0502020204030204" pitchFamily="34" charset="0"/>
              <a:buChar char="•"/>
            </a:pPr>
            <a:r>
              <a:rPr lang="en-US" sz="1800" b="1" dirty="0">
                <a:solidFill>
                  <a:srgbClr val="FFFF00"/>
                </a:solidFill>
              </a:rPr>
              <a:t>Den </a:t>
            </a:r>
            <a:r>
              <a:rPr lang="cs-CZ" sz="1800" b="1" dirty="0">
                <a:solidFill>
                  <a:srgbClr val="FFFF00"/>
                </a:solidFill>
              </a:rPr>
              <a:t>Z</a:t>
            </a:r>
            <a:r>
              <a:rPr lang="en-US" sz="1800" b="1" dirty="0" err="1">
                <a:solidFill>
                  <a:srgbClr val="FFFF00"/>
                </a:solidFill>
              </a:rPr>
              <a:t>emě</a:t>
            </a:r>
            <a:r>
              <a:rPr lang="en-US" sz="1800" b="1" dirty="0">
                <a:solidFill>
                  <a:srgbClr val="FFFF00"/>
                </a:solidFill>
              </a:rPr>
              <a:t> se </a:t>
            </a:r>
            <a:r>
              <a:rPr lang="en-US" sz="1800" b="1" dirty="0" err="1">
                <a:solidFill>
                  <a:srgbClr val="FFFF00"/>
                </a:solidFill>
              </a:rPr>
              <a:t>slaví</a:t>
            </a:r>
            <a:r>
              <a:rPr lang="en-US" sz="1800" b="1" dirty="0">
                <a:solidFill>
                  <a:srgbClr val="FFFF00"/>
                </a:solidFill>
              </a:rPr>
              <a:t> po </a:t>
            </a:r>
            <a:r>
              <a:rPr lang="en-US" sz="1800" b="1" dirty="0" err="1">
                <a:solidFill>
                  <a:srgbClr val="FFFF00"/>
                </a:solidFill>
              </a:rPr>
              <a:t>celém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světě</a:t>
            </a:r>
            <a:r>
              <a:rPr lang="en-US" sz="1800" b="1" dirty="0">
                <a:solidFill>
                  <a:srgbClr val="FFFF00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Calibri" panose="020F0502020204030204" pitchFamily="34" charset="0"/>
              <a:buChar char="•"/>
            </a:pPr>
            <a:r>
              <a:rPr lang="en-US" sz="1800" b="1" dirty="0">
                <a:solidFill>
                  <a:srgbClr val="FFFF00"/>
                </a:solidFill>
              </a:rPr>
              <a:t>Je to </a:t>
            </a:r>
            <a:r>
              <a:rPr lang="en-US" sz="1800" b="1" dirty="0" err="1">
                <a:solidFill>
                  <a:srgbClr val="FFFF00"/>
                </a:solidFill>
              </a:rPr>
              <a:t>svátek</a:t>
            </a:r>
            <a:r>
              <a:rPr lang="en-US" sz="1800" b="1" dirty="0">
                <a:solidFill>
                  <a:srgbClr val="FFFF00"/>
                </a:solidFill>
              </a:rPr>
              <a:t>, </a:t>
            </a:r>
            <a:r>
              <a:rPr lang="en-US" sz="1800" b="1" dirty="0" err="1">
                <a:solidFill>
                  <a:srgbClr val="FFFF00"/>
                </a:solidFill>
              </a:rPr>
              <a:t>který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nám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má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připomínat</a:t>
            </a:r>
            <a:r>
              <a:rPr lang="en-US" sz="1800" b="1" dirty="0">
                <a:solidFill>
                  <a:srgbClr val="FFFF00"/>
                </a:solidFill>
              </a:rPr>
              <a:t>, </a:t>
            </a:r>
            <a:r>
              <a:rPr lang="en-US" sz="1800" b="1" dirty="0" err="1">
                <a:solidFill>
                  <a:srgbClr val="FFFF00"/>
                </a:solidFill>
              </a:rPr>
              <a:t>že</a:t>
            </a:r>
            <a:r>
              <a:rPr lang="en-US" sz="1800" b="1" dirty="0">
                <a:solidFill>
                  <a:srgbClr val="FFFF00"/>
                </a:solidFill>
              </a:rPr>
              <a:t> se </a:t>
            </a:r>
            <a:r>
              <a:rPr lang="en-US" sz="1800" b="1" dirty="0" err="1">
                <a:solidFill>
                  <a:srgbClr val="FFFF00"/>
                </a:solidFill>
              </a:rPr>
              <a:t>máme</a:t>
            </a:r>
            <a:r>
              <a:rPr lang="en-US" sz="1800" b="1" dirty="0">
                <a:solidFill>
                  <a:srgbClr val="FFFF00"/>
                </a:solidFill>
              </a:rPr>
              <a:t> o </a:t>
            </a:r>
            <a:r>
              <a:rPr lang="en-US" sz="1800" b="1" dirty="0" err="1">
                <a:solidFill>
                  <a:srgbClr val="FFFF00"/>
                </a:solidFill>
              </a:rPr>
              <a:t>naši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cs-CZ" sz="1800" b="1" dirty="0">
                <a:solidFill>
                  <a:srgbClr val="FFFF00"/>
                </a:solidFill>
              </a:rPr>
              <a:t>Z</a:t>
            </a:r>
            <a:r>
              <a:rPr lang="en-US" sz="1800" b="1" dirty="0" err="1">
                <a:solidFill>
                  <a:srgbClr val="FFFF00"/>
                </a:solidFill>
              </a:rPr>
              <a:t>emi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starat</a:t>
            </a:r>
            <a:r>
              <a:rPr lang="en-US" sz="1800" b="1" dirty="0">
                <a:solidFill>
                  <a:srgbClr val="FFFF00"/>
                </a:solidFill>
              </a:rPr>
              <a:t> a ne ji </a:t>
            </a:r>
            <a:r>
              <a:rPr lang="en-US" sz="1800" b="1" dirty="0" err="1">
                <a:solidFill>
                  <a:srgbClr val="FFFF00"/>
                </a:solidFill>
              </a:rPr>
              <a:t>ubližovat</a:t>
            </a:r>
            <a:r>
              <a:rPr lang="en-US" sz="1800" b="1" dirty="0">
                <a:solidFill>
                  <a:srgbClr val="FFFF00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Calibri" panose="020F0502020204030204" pitchFamily="34" charset="0"/>
              <a:buChar char="•"/>
            </a:pPr>
            <a:r>
              <a:rPr lang="en-US" sz="1800" b="1" dirty="0" err="1">
                <a:solidFill>
                  <a:srgbClr val="FFFF00"/>
                </a:solidFill>
              </a:rPr>
              <a:t>Země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jako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jediná</a:t>
            </a:r>
            <a:r>
              <a:rPr lang="en-US" sz="1800" b="1" dirty="0">
                <a:solidFill>
                  <a:srgbClr val="FFFF00"/>
                </a:solidFill>
              </a:rPr>
              <a:t> z planet </a:t>
            </a:r>
            <a:r>
              <a:rPr lang="en-US" sz="1800" b="1" dirty="0" err="1">
                <a:solidFill>
                  <a:srgbClr val="FFFF00"/>
                </a:solidFill>
              </a:rPr>
              <a:t>umožňuje</a:t>
            </a:r>
            <a:r>
              <a:rPr lang="en-US" sz="1800" b="1" dirty="0">
                <a:solidFill>
                  <a:srgbClr val="FFFF00"/>
                </a:solidFill>
              </a:rPr>
              <a:t>, aby se </a:t>
            </a:r>
            <a:r>
              <a:rPr lang="en-US" sz="1800" b="1" dirty="0" err="1">
                <a:solidFill>
                  <a:srgbClr val="FFFF00"/>
                </a:solidFill>
              </a:rPr>
              <a:t>na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ní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rozvíjel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život</a:t>
            </a:r>
            <a:r>
              <a:rPr lang="en-US" sz="1800" b="1" dirty="0">
                <a:solidFill>
                  <a:srgbClr val="FFFF00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Calibri" panose="020F0502020204030204" pitchFamily="34" charset="0"/>
              <a:buChar char="•"/>
            </a:pPr>
            <a:r>
              <a:rPr lang="en-US" sz="1800" b="1" dirty="0">
                <a:solidFill>
                  <a:srgbClr val="FFFF00"/>
                </a:solidFill>
              </a:rPr>
              <a:t>Den </a:t>
            </a:r>
            <a:r>
              <a:rPr lang="cs-CZ" sz="1800" b="1" dirty="0">
                <a:solidFill>
                  <a:srgbClr val="FFFF00"/>
                </a:solidFill>
              </a:rPr>
              <a:t>Z</a:t>
            </a:r>
            <a:r>
              <a:rPr lang="en-US" sz="1800" b="1" dirty="0" err="1">
                <a:solidFill>
                  <a:srgbClr val="FFFF00"/>
                </a:solidFill>
              </a:rPr>
              <a:t>emě</a:t>
            </a:r>
            <a:r>
              <a:rPr lang="en-US" sz="1800" b="1" dirty="0">
                <a:solidFill>
                  <a:srgbClr val="FFFF00"/>
                </a:solidFill>
              </a:rPr>
              <a:t> je </a:t>
            </a:r>
            <a:r>
              <a:rPr lang="en-US" sz="1800" b="1" dirty="0" err="1">
                <a:solidFill>
                  <a:srgbClr val="FFFF00"/>
                </a:solidFill>
              </a:rPr>
              <a:t>příležitosti</a:t>
            </a:r>
            <a:r>
              <a:rPr lang="en-US" sz="1800" b="1" dirty="0">
                <a:solidFill>
                  <a:srgbClr val="FFFF00"/>
                </a:solidFill>
              </a:rPr>
              <a:t>, pro </a:t>
            </a:r>
            <a:r>
              <a:rPr lang="en-US" sz="1800" b="1" dirty="0" err="1">
                <a:solidFill>
                  <a:srgbClr val="FFFF00"/>
                </a:solidFill>
              </a:rPr>
              <a:t>nás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všechny</a:t>
            </a:r>
            <a:r>
              <a:rPr lang="en-US" sz="1800" b="1" dirty="0">
                <a:solidFill>
                  <a:srgbClr val="FFFF00"/>
                </a:solidFill>
              </a:rPr>
              <a:t>, </a:t>
            </a:r>
            <a:r>
              <a:rPr lang="en-US" sz="1800" b="1" dirty="0" err="1">
                <a:solidFill>
                  <a:srgbClr val="FFFF00"/>
                </a:solidFill>
              </a:rPr>
              <a:t>abychom</a:t>
            </a:r>
            <a:r>
              <a:rPr lang="en-US" sz="1800" b="1" dirty="0">
                <a:solidFill>
                  <a:srgbClr val="FFFF00"/>
                </a:solidFill>
              </a:rPr>
              <a:t> se </a:t>
            </a:r>
            <a:r>
              <a:rPr lang="en-US" sz="1800" b="1" dirty="0" err="1">
                <a:solidFill>
                  <a:srgbClr val="FFFF00"/>
                </a:solidFill>
              </a:rPr>
              <a:t>nad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těmito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věcmi</a:t>
            </a:r>
            <a:r>
              <a:rPr lang="en-US" sz="1800" b="1" dirty="0">
                <a:solidFill>
                  <a:srgbClr val="FFFF00"/>
                </a:solidFill>
              </a:rPr>
              <a:t> </a:t>
            </a:r>
            <a:r>
              <a:rPr lang="en-US" sz="1800" b="1" dirty="0" err="1">
                <a:solidFill>
                  <a:srgbClr val="FFFF00"/>
                </a:solidFill>
              </a:rPr>
              <a:t>zamysleli</a:t>
            </a:r>
            <a:r>
              <a:rPr lang="en-US" sz="1800" b="1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8" name="Zástupný obsah 7" descr="Obsah obrázku držení, osoba, voda, ruka&#10;&#10;Popis byl vytvořen automaticky">
            <a:extLst>
              <a:ext uri="{FF2B5EF4-FFF2-40B4-BE49-F238E27FC236}">
                <a16:creationId xmlns:a16="http://schemas.microsoft.com/office/drawing/2014/main" xmlns="" id="{4749E8ED-7EE2-4636-852B-A9D36E58C9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958" y="640080"/>
            <a:ext cx="666619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1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>
        <p14:vortex dir="r"/>
      </p:transition>
    </mc:Choice>
    <mc:Fallback xmlns="">
      <p:transition spd="slow" advClick="0" advTm="8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0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2" name="Straight Connector 12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Zástupný obsah 5" descr="Obsah obrázku tráva, exteriér, sport, hra&#10;&#10;Popis byl vytvořen automaticky">
            <a:extLst>
              <a:ext uri="{FF2B5EF4-FFF2-40B4-BE49-F238E27FC236}">
                <a16:creationId xmlns:a16="http://schemas.microsoft.com/office/drawing/2014/main" xmlns="" id="{D2948061-E7EE-4606-AD3F-E0E697023E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" b="15450"/>
          <a:stretch/>
        </p:blipFill>
        <p:spPr>
          <a:xfrm>
            <a:off x="-32" y="10"/>
            <a:ext cx="12192031" cy="4915066"/>
          </a:xfrm>
          <a:prstGeom prst="rect">
            <a:avLst/>
          </a:prstGeom>
        </p:spPr>
      </p:pic>
      <p:sp>
        <p:nvSpPr>
          <p:cNvPr id="23" name="Rectangle 14">
            <a:extLst>
              <a:ext uri="{FF2B5EF4-FFF2-40B4-BE49-F238E27FC236}">
                <a16:creationId xmlns:a16="http://schemas.microsoft.com/office/drawing/2014/main" xmlns="" id="{0B4FB531-34DA-4777-9BD5-5B885DC381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15076"/>
            <a:ext cx="12188952" cy="1942924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0FFFD9D-FF73-4F45-82CE-D416CEBD2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5120639"/>
            <a:ext cx="7137263" cy="128016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400">
                <a:solidFill>
                  <a:srgbClr val="FFFFFF"/>
                </a:solidFill>
              </a:rPr>
              <a:t>Planeta země nepatří jen lidem</a:t>
            </a:r>
          </a:p>
        </p:txBody>
      </p:sp>
      <p:cxnSp>
        <p:nvCxnSpPr>
          <p:cNvPr id="24" name="Straight Connector 16">
            <a:extLst>
              <a:ext uri="{FF2B5EF4-FFF2-40B4-BE49-F238E27FC236}">
                <a16:creationId xmlns:a16="http://schemas.microsoft.com/office/drawing/2014/main" xmlns="" id="{D5B557D3-D7B4-404B-84A1-9BD182BE5B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rot="16200000">
            <a:off x="7532813" y="5760720"/>
            <a:ext cx="11887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27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44A37DD3-1B84-4776-94E1-C0AAA5C0F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Zástupný obsah 7" descr="Obsah obrázku savci, zvíře, malé, vsedě&#10;&#10;Popis byl vytvořen automaticky">
            <a:extLst>
              <a:ext uri="{FF2B5EF4-FFF2-40B4-BE49-F238E27FC236}">
                <a16:creationId xmlns:a16="http://schemas.microsoft.com/office/drawing/2014/main" xmlns="" id="{147D9906-F86F-4347-A66B-D8BEBAC3C5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t="5500" b="6019"/>
          <a:stretch/>
        </p:blipFill>
        <p:spPr>
          <a:xfrm>
            <a:off x="3274" y="0"/>
            <a:ext cx="8078179" cy="491507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B4FB531-34DA-4777-9BD5-5B885DC381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15076"/>
            <a:ext cx="12188952" cy="1942924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2D7E42E-61C7-4CEC-851F-9CEF59231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5120639"/>
            <a:ext cx="7137263" cy="128016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800">
                <a:solidFill>
                  <a:srgbClr val="FFFFFF"/>
                </a:solidFill>
              </a:rPr>
              <a:t>Patří všem</a:t>
            </a:r>
          </a:p>
        </p:txBody>
      </p:sp>
      <p:pic>
        <p:nvPicPr>
          <p:cNvPr id="6" name="Zástupný obsah 5" descr="Obsah obrázku zvíře, pták, drát, kolibřík&#10;&#10;Popis byl vytvořen automaticky">
            <a:extLst>
              <a:ext uri="{FF2B5EF4-FFF2-40B4-BE49-F238E27FC236}">
                <a16:creationId xmlns:a16="http://schemas.microsoft.com/office/drawing/2014/main" xmlns="" id="{CC7AD786-5430-4CFC-8D48-1248A4F538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1" r="24853" b="-1"/>
          <a:stretch/>
        </p:blipFill>
        <p:spPr>
          <a:xfrm>
            <a:off x="8160307" y="10"/>
            <a:ext cx="4031693" cy="491506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5B557D3-D7B4-404B-84A1-9BD182BE5B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rot="16200000">
            <a:off x="7532813" y="5760720"/>
            <a:ext cx="11887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513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1B4E201-164F-4793-895E-C149B2F2FC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65F4110-C0FC-4D61-ACD2-A7C950EAE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660711" y="3506289"/>
            <a:ext cx="7210670" cy="2967839"/>
          </a:xfrm>
          <a:prstGeom prst="rect">
            <a:avLst/>
          </a:prstGeom>
          <a:solidFill>
            <a:srgbClr val="344150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7D2D97E-A246-4D43-B1F6-AA6409B91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5"/>
            <a:ext cx="6465287" cy="148619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 dirty="0">
                <a:solidFill>
                  <a:schemeClr val="bg1"/>
                </a:solidFill>
              </a:rPr>
              <a:t>Proto se o </a:t>
            </a:r>
            <a:r>
              <a:rPr lang="cs-CZ" sz="5000" dirty="0">
                <a:solidFill>
                  <a:schemeClr val="bg1"/>
                </a:solidFill>
              </a:rPr>
              <a:t>Z</a:t>
            </a:r>
            <a:r>
              <a:rPr lang="en-US" sz="5000" dirty="0" err="1">
                <a:solidFill>
                  <a:schemeClr val="bg1"/>
                </a:solidFill>
              </a:rPr>
              <a:t>emi</a:t>
            </a:r>
            <a:r>
              <a:rPr lang="en-US" sz="5000" dirty="0">
                <a:solidFill>
                  <a:schemeClr val="bg1"/>
                </a:solidFill>
              </a:rPr>
              <a:t> </a:t>
            </a:r>
            <a:r>
              <a:rPr lang="en-US" sz="5000" dirty="0" err="1">
                <a:solidFill>
                  <a:schemeClr val="bg1"/>
                </a:solidFill>
              </a:rPr>
              <a:t>musíme</a:t>
            </a:r>
            <a:r>
              <a:rPr lang="en-US" sz="5000" dirty="0">
                <a:solidFill>
                  <a:schemeClr val="bg1"/>
                </a:solidFill>
              </a:rPr>
              <a:t> </a:t>
            </a:r>
            <a:r>
              <a:rPr lang="en-US" sz="5000" dirty="0" err="1">
                <a:solidFill>
                  <a:schemeClr val="bg1"/>
                </a:solidFill>
              </a:rPr>
              <a:t>starat</a:t>
            </a:r>
            <a:endParaRPr lang="en-US" sz="5000" dirty="0">
              <a:solidFill>
                <a:schemeClr val="bg1"/>
              </a:solidFill>
            </a:endParaRPr>
          </a:p>
        </p:txBody>
      </p:sp>
      <p:pic>
        <p:nvPicPr>
          <p:cNvPr id="18" name="Zástupný obsah 17" descr="Obsah obrázku exteriér, příroda, voda, západ slunce&#10;&#10;Popis byl vytvořen automaticky">
            <a:extLst>
              <a:ext uri="{FF2B5EF4-FFF2-40B4-BE49-F238E27FC236}">
                <a16:creationId xmlns:a16="http://schemas.microsoft.com/office/drawing/2014/main" xmlns="" id="{6E806A0A-8E0C-4B4E-BF2B-762C7D5E7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8" r="8887" b="2"/>
          <a:stretch/>
        </p:blipFill>
        <p:spPr>
          <a:xfrm>
            <a:off x="317634" y="321731"/>
            <a:ext cx="4188775" cy="3029978"/>
          </a:xfrm>
          <a:prstGeom prst="rect">
            <a:avLst/>
          </a:prstGeom>
        </p:spPr>
      </p:pic>
      <p:pic>
        <p:nvPicPr>
          <p:cNvPr id="10" name="Obrázek 9" descr="Obsah obrázku příroda, mrak, exteriér, mraky&#10;&#10;Popis byl vytvořen automaticky">
            <a:extLst>
              <a:ext uri="{FF2B5EF4-FFF2-40B4-BE49-F238E27FC236}">
                <a16:creationId xmlns:a16="http://schemas.microsoft.com/office/drawing/2014/main" xmlns="" id="{D5FF53B1-83EF-4985-96DE-6AD0D98901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r="16031" b="-3"/>
          <a:stretch/>
        </p:blipFill>
        <p:spPr>
          <a:xfrm>
            <a:off x="4654297" y="299362"/>
            <a:ext cx="3534598" cy="3052346"/>
          </a:xfrm>
          <a:prstGeom prst="rect">
            <a:avLst/>
          </a:prstGeom>
        </p:spPr>
      </p:pic>
      <p:pic>
        <p:nvPicPr>
          <p:cNvPr id="14" name="Obrázek 13" descr="Obsah obrázku květina, stůl, váza, exteriér&#10;&#10;Popis byl vytvořen automaticky">
            <a:extLst>
              <a:ext uri="{FF2B5EF4-FFF2-40B4-BE49-F238E27FC236}">
                <a16:creationId xmlns:a16="http://schemas.microsoft.com/office/drawing/2014/main" xmlns="" id="{4CEF6100-AFCA-4604-95F8-15E38B4E13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" r="12771" b="2"/>
          <a:stretch/>
        </p:blipFill>
        <p:spPr>
          <a:xfrm>
            <a:off x="8349763" y="287532"/>
            <a:ext cx="3521618" cy="3064178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FACE2D80-77E9-4433-B62B-693C5B7B2A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110211" y="5393160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ázek 19" descr="Obsah obrázku příroda, hora, západ slunce&#10;&#10;Popis byl vytvořen automaticky">
            <a:extLst>
              <a:ext uri="{FF2B5EF4-FFF2-40B4-BE49-F238E27FC236}">
                <a16:creationId xmlns:a16="http://schemas.microsoft.com/office/drawing/2014/main" xmlns="" id="{EEAEB587-F3E4-489A-BAF9-9AA2B0F838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7" r="11429"/>
          <a:stretch/>
        </p:blipFill>
        <p:spPr>
          <a:xfrm>
            <a:off x="317635" y="3506292"/>
            <a:ext cx="4188774" cy="296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1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xmlns="" id="{8638A98B-4B4B-4607-B11F-7DCA0D7CCE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 descr="Obsah obrázku exteriér, skála, tráva, stoh&#10;&#10;Popis byl vytvořen automaticky">
            <a:extLst>
              <a:ext uri="{FF2B5EF4-FFF2-40B4-BE49-F238E27FC236}">
                <a16:creationId xmlns:a16="http://schemas.microsoft.com/office/drawing/2014/main" xmlns="" id="{984BBD97-409B-47C4-9E1F-BD44EE918D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6" r="13034" b="-1"/>
          <a:stretch/>
        </p:blipFill>
        <p:spPr>
          <a:xfrm>
            <a:off x="633999" y="640080"/>
            <a:ext cx="6275667" cy="55778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E3B9B0E-204E-4BFD-B58A-E71D9CDC37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7543665" y="0"/>
            <a:ext cx="465455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C284429-9FD9-406B-826D-1A1504A01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885" y="640080"/>
            <a:ext cx="3659246" cy="28861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FFFFFF"/>
                </a:solidFill>
              </a:rPr>
              <a:t>Ne ji ubližovat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43F94007-F0C4-467F-8ED4-3E4844BFDA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185922" y="3687092"/>
            <a:ext cx="3383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Obrázek 17">
            <a:extLst>
              <a:ext uri="{FF2B5EF4-FFF2-40B4-BE49-F238E27FC236}">
                <a16:creationId xmlns:a16="http://schemas.microsoft.com/office/drawing/2014/main" xmlns="" id="{35D93ECF-F906-4D8A-ACD2-359B8A4E58D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88"/>
          <a:stretch/>
        </p:blipFill>
        <p:spPr bwMode="auto">
          <a:xfrm>
            <a:off x="7898860" y="3906520"/>
            <a:ext cx="3857271" cy="249427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038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12">
            <a:extLst>
              <a:ext uri="{FF2B5EF4-FFF2-40B4-BE49-F238E27FC236}">
                <a16:creationId xmlns:a16="http://schemas.microsoft.com/office/drawing/2014/main" xmlns="" id="{33428ACC-71EC-4171-9527-10983BA6B4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BDA29C9-B0B2-4F52-B6C7-09714C50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8"/>
            <a:ext cx="3401961" cy="3494790"/>
          </a:xfr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 pro </a:t>
            </a: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emi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můžeme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udělat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xmlns="" id="{EE6844AD-17B0-4C6A-B85D-EC9054A4AEB5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3657" r="42281" b="21566"/>
          <a:stretch/>
        </p:blipFill>
        <p:spPr bwMode="auto">
          <a:xfrm>
            <a:off x="1665391" y="1235033"/>
            <a:ext cx="4810328" cy="3650697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xmlns="" id="{BA22713B-ABB6-4391-97F9-0449A2B9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209305" y="4294754"/>
            <a:ext cx="32004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6">
            <a:extLst>
              <a:ext uri="{FF2B5EF4-FFF2-40B4-BE49-F238E27FC236}">
                <a16:creationId xmlns:a16="http://schemas.microsoft.com/office/drawing/2014/main" xmlns="" id="{8D4480B4-953D-41FA-9052-09AB3A0269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688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B3947AF-7E35-4287-8A58-760DAC592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35000"/>
            <a:ext cx="6430963" cy="1450975"/>
          </a:xfrm>
        </p:spPr>
        <p:txBody>
          <a:bodyPr>
            <a:normAutofit fontScale="90000"/>
          </a:bodyPr>
          <a:lstStyle/>
          <a:p>
            <a:r>
              <a:rPr lang="cs-CZ" sz="5000"/>
              <a:t>Všichni můžeme začít tím, že budeme třídit odpad</a:t>
            </a:r>
          </a:p>
        </p:txBody>
      </p:sp>
      <p:pic>
        <p:nvPicPr>
          <p:cNvPr id="9" name="Zástupný obsah 8" descr="Obsah obrázku tkanina, kreslení&#10;&#10;Popis byl vytvořen automaticky">
            <a:extLst>
              <a:ext uri="{FF2B5EF4-FFF2-40B4-BE49-F238E27FC236}">
                <a16:creationId xmlns:a16="http://schemas.microsoft.com/office/drawing/2014/main" xmlns="" id="{147A2450-758B-4C50-82D9-F386397FA8F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0975"/>
            <a:ext cx="4864100" cy="3214688"/>
          </a:xfrm>
        </p:spPr>
      </p:pic>
      <p:pic>
        <p:nvPicPr>
          <p:cNvPr id="7" name="Obrázek 6" descr="Obsah obrázku nákladní auto, vsedě, stůl, počítač&#10;&#10;Popis byl vytvořen automaticky">
            <a:extLst>
              <a:ext uri="{FF2B5EF4-FFF2-40B4-BE49-F238E27FC236}">
                <a16:creationId xmlns:a16="http://schemas.microsoft.com/office/drawing/2014/main" xmlns="" id="{AAD338E7-866F-4FFB-A06C-1732C32FD2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687" y="1056039"/>
            <a:ext cx="4001315" cy="1676851"/>
          </a:xfrm>
          <a:prstGeom prst="rect">
            <a:avLst/>
          </a:prstGeom>
        </p:spPr>
      </p:pic>
      <p:pic>
        <p:nvPicPr>
          <p:cNvPr id="5" name="Zástupný obsah 4" descr="Obsah obrázku stůl, různé, kreslení&#10;&#10;Popis byl vytvořen automaticky">
            <a:extLst>
              <a:ext uri="{FF2B5EF4-FFF2-40B4-BE49-F238E27FC236}">
                <a16:creationId xmlns:a16="http://schemas.microsoft.com/office/drawing/2014/main" xmlns="" id="{7F41EEF5-B2E3-4DC1-B216-207D01F766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686" y="3737583"/>
            <a:ext cx="4001315" cy="190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3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>
            <a:extLst>
              <a:ext uri="{FF2B5EF4-FFF2-40B4-BE49-F238E27FC236}">
                <a16:creationId xmlns:a16="http://schemas.microsoft.com/office/drawing/2014/main" xmlns="" id="{D4BD7BE9-30A0-4110-A32C-31C5F5A77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xmlns="" id="{584A5637-6646-4D52-A012-5EEE003963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4" name="Zástupný obsah 13" descr="Obsah obrázku zvíře, pták, drát, kolibřík&#10;&#10;Popis byl vytvořen automaticky">
            <a:extLst>
              <a:ext uri="{FF2B5EF4-FFF2-40B4-BE49-F238E27FC236}">
                <a16:creationId xmlns:a16="http://schemas.microsoft.com/office/drawing/2014/main" xmlns="" id="{49FE2421-B681-470C-92CE-98C3441A66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44" y="3613150"/>
            <a:ext cx="2857500" cy="1600200"/>
          </a:xfrm>
        </p:spPr>
      </p:pic>
      <p:sp>
        <p:nvSpPr>
          <p:cNvPr id="11" name="Zástupný text 10">
            <a:extLst>
              <a:ext uri="{FF2B5EF4-FFF2-40B4-BE49-F238E27FC236}">
                <a16:creationId xmlns:a16="http://schemas.microsoft.com/office/drawing/2014/main" xmlns="" id="{A2E3EA13-E391-4EAD-B548-9CD477F87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2" name="Zástupný obsah 11">
            <a:extLst>
              <a:ext uri="{FF2B5EF4-FFF2-40B4-BE49-F238E27FC236}">
                <a16:creationId xmlns:a16="http://schemas.microsoft.com/office/drawing/2014/main" xmlns="" id="{2B62A257-9E12-4A33-9AAA-48C3FE2CED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39780" y="2958273"/>
            <a:ext cx="6664095" cy="2910821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7" name="Obrázek 6" descr="Obsah obrázku stůl, vsedě, modrá, talíř&#10;&#10;Popis byl vytvořen automaticky">
            <a:extLst>
              <a:ext uri="{FF2B5EF4-FFF2-40B4-BE49-F238E27FC236}">
                <a16:creationId xmlns:a16="http://schemas.microsoft.com/office/drawing/2014/main" xmlns="" id="{6C7B89C7-E8C8-4E85-8080-A176F278C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" y="2958273"/>
            <a:ext cx="4430625" cy="2910821"/>
          </a:xfrm>
          <a:prstGeom prst="rect">
            <a:avLst/>
          </a:prstGeom>
        </p:spPr>
      </p:pic>
      <p:pic>
        <p:nvPicPr>
          <p:cNvPr id="16" name="Obrázek 15" descr="Obsah obrázku zvíře, pták, drát, kolibřík&#10;&#10;Popis byl vytvořen automaticky">
            <a:extLst>
              <a:ext uri="{FF2B5EF4-FFF2-40B4-BE49-F238E27FC236}">
                <a16:creationId xmlns:a16="http://schemas.microsoft.com/office/drawing/2014/main" xmlns="" id="{16ADBFE3-CB33-4945-AF77-BD3E4C6C0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986" y="4049317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9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104</Words>
  <Application>Microsoft Office PowerPoint</Application>
  <PresentationFormat>Vlastní</PresentationFormat>
  <Paragraphs>14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RetrospectVTI</vt:lpstr>
      <vt:lpstr>Den Země</vt:lpstr>
      <vt:lpstr>Naše Země</vt:lpstr>
      <vt:lpstr>Planeta země nepatří jen lidem</vt:lpstr>
      <vt:lpstr>Patří všem</vt:lpstr>
      <vt:lpstr>Proto se o Zemi musíme starat</vt:lpstr>
      <vt:lpstr>Ne ji ubližovat</vt:lpstr>
      <vt:lpstr>Co pro Zemi můžeme udělat?</vt:lpstr>
      <vt:lpstr>Všichni můžeme začít tím, že budeme třídit odpad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 země</dc:title>
  <dc:creator>iveta.kneblikova@seznam.cz</dc:creator>
  <cp:lastModifiedBy>Bohumin-3</cp:lastModifiedBy>
  <cp:revision>7</cp:revision>
  <dcterms:created xsi:type="dcterms:W3CDTF">2020-04-21T09:53:25Z</dcterms:created>
  <dcterms:modified xsi:type="dcterms:W3CDTF">2020-04-24T12:57:36Z</dcterms:modified>
</cp:coreProperties>
</file>